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70" r:id="rId5"/>
    <p:sldId id="267" r:id="rId6"/>
    <p:sldId id="272" r:id="rId7"/>
    <p:sldId id="264" r:id="rId8"/>
    <p:sldId id="268" r:id="rId9"/>
    <p:sldId id="259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73" r:id="rId1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8AE4-380D-4471-A452-56177BDE812E}" type="datetimeFigureOut">
              <a:rPr lang="nl-BE" smtClean="0"/>
              <a:t>12/06/2018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654D-5C96-49F2-B9BE-56D5E3E981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267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8AE4-380D-4471-A452-56177BDE812E}" type="datetimeFigureOut">
              <a:rPr lang="nl-BE" smtClean="0"/>
              <a:t>12/06/2018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654D-5C96-49F2-B9BE-56D5E3E981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482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8AE4-380D-4471-A452-56177BDE812E}" type="datetimeFigureOut">
              <a:rPr lang="nl-BE" smtClean="0"/>
              <a:t>12/06/2018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654D-5C96-49F2-B9BE-56D5E3E981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0886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8AE4-380D-4471-A452-56177BDE812E}" type="datetimeFigureOut">
              <a:rPr lang="nl-BE" smtClean="0"/>
              <a:t>12/06/2018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654D-5C96-49F2-B9BE-56D5E3E981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1807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8AE4-380D-4471-A452-56177BDE812E}" type="datetimeFigureOut">
              <a:rPr lang="nl-BE" smtClean="0"/>
              <a:t>12/06/2018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654D-5C96-49F2-B9BE-56D5E3E981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9636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8AE4-380D-4471-A452-56177BDE812E}" type="datetimeFigureOut">
              <a:rPr lang="nl-BE" smtClean="0"/>
              <a:t>12/06/2018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654D-5C96-49F2-B9BE-56D5E3E981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5507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8AE4-380D-4471-A452-56177BDE812E}" type="datetimeFigureOut">
              <a:rPr lang="nl-BE" smtClean="0"/>
              <a:t>12/06/2018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654D-5C96-49F2-B9BE-56D5E3E981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585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8AE4-380D-4471-A452-56177BDE812E}" type="datetimeFigureOut">
              <a:rPr lang="nl-BE" smtClean="0"/>
              <a:t>12/06/2018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654D-5C96-49F2-B9BE-56D5E3E981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6515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8AE4-380D-4471-A452-56177BDE812E}" type="datetimeFigureOut">
              <a:rPr lang="nl-BE" smtClean="0"/>
              <a:t>12/06/2018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654D-5C96-49F2-B9BE-56D5E3E981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40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8AE4-380D-4471-A452-56177BDE812E}" type="datetimeFigureOut">
              <a:rPr lang="nl-BE" smtClean="0"/>
              <a:t>12/06/2018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654D-5C96-49F2-B9BE-56D5E3E981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330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8AE4-380D-4471-A452-56177BDE812E}" type="datetimeFigureOut">
              <a:rPr lang="nl-BE" smtClean="0"/>
              <a:t>12/06/2018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654D-5C96-49F2-B9BE-56D5E3E981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8225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8AE4-380D-4471-A452-56177BDE812E}" type="datetimeFigureOut">
              <a:rPr lang="nl-BE" smtClean="0"/>
              <a:t>12/06/2018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E654D-5C96-49F2-B9BE-56D5E3E981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806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688394" y="1003666"/>
            <a:ext cx="9144000" cy="1926570"/>
          </a:xfrm>
        </p:spPr>
        <p:txBody>
          <a:bodyPr>
            <a:normAutofit fontScale="85000" lnSpcReduction="20000"/>
          </a:bodyPr>
          <a:lstStyle/>
          <a:p>
            <a:r>
              <a:rPr lang="nl-BE" sz="3200" dirty="0"/>
              <a:t>OPEN COFFEE HIW</a:t>
            </a:r>
          </a:p>
          <a:p>
            <a:r>
              <a:rPr lang="nl-BE" sz="3200" dirty="0"/>
              <a:t>Aanleg riolering, wegeniswerken en warmtenet industriezone </a:t>
            </a:r>
            <a:r>
              <a:rPr lang="nl-BE" sz="3200" dirty="0" err="1"/>
              <a:t>Terbekehof</a:t>
            </a:r>
            <a:endParaRPr lang="nl-BE" sz="3200" dirty="0"/>
          </a:p>
          <a:p>
            <a:endParaRPr lang="nl-BE" sz="3200" dirty="0"/>
          </a:p>
          <a:p>
            <a:r>
              <a:rPr lang="nl-BE" sz="1600" dirty="0"/>
              <a:t>12 juni 2018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713" y="3627040"/>
            <a:ext cx="2548982" cy="108194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108" y="5405788"/>
            <a:ext cx="3618193" cy="85027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95" y="3531928"/>
            <a:ext cx="3248478" cy="109552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69" y="5113543"/>
            <a:ext cx="2286000" cy="114252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7" y="3724824"/>
            <a:ext cx="2665824" cy="902632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7911" y="5113543"/>
            <a:ext cx="2731245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43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6674-45EC-465A-B204-D8CA9A1A2509}" type="datetime1">
              <a:rPr lang="sv-SE" smtClean="0"/>
              <a:t>2018-06-12</a:t>
            </a:fld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BE7A4-825C-4D61-9034-F15C45C36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5" y="-300101"/>
            <a:ext cx="11388725" cy="7250700"/>
          </a:xfrm>
          <a:prstGeom prst="rect">
            <a:avLst/>
          </a:prstGeom>
        </p:spPr>
      </p:pic>
      <p:sp>
        <p:nvSpPr>
          <p:cNvPr id="7" name="Tekstvak 4">
            <a:extLst>
              <a:ext uri="{FF2B5EF4-FFF2-40B4-BE49-F238E27FC236}">
                <a16:creationId xmlns:a16="http://schemas.microsoft.com/office/drawing/2014/main" id="{EF6435B0-B7A6-4D3B-A9E2-9B264040F9ED}"/>
              </a:ext>
            </a:extLst>
          </p:cNvPr>
          <p:cNvSpPr txBox="1"/>
          <p:nvPr/>
        </p:nvSpPr>
        <p:spPr>
          <a:xfrm>
            <a:off x="217392" y="4747518"/>
            <a:ext cx="6280245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nl-BE" b="1" dirty="0">
                <a:solidFill>
                  <a:srgbClr val="002060"/>
                </a:solidFill>
              </a:rPr>
              <a:t>FASE 1:</a:t>
            </a:r>
            <a:r>
              <a:rPr lang="nl-BE" dirty="0">
                <a:solidFill>
                  <a:srgbClr val="002060"/>
                </a:solidFill>
              </a:rPr>
              <a:t>   Rioleringswerken vanaf Struisbeek tot </a:t>
            </a:r>
            <a:r>
              <a:rPr lang="nl-BE" dirty="0" err="1">
                <a:solidFill>
                  <a:srgbClr val="002060"/>
                </a:solidFill>
              </a:rPr>
              <a:t>Terbekehofdreef</a:t>
            </a:r>
            <a:endParaRPr lang="nl-BE" dirty="0">
              <a:solidFill>
                <a:srgbClr val="002060"/>
              </a:solidFill>
            </a:endParaRPr>
          </a:p>
          <a:p>
            <a:r>
              <a:rPr lang="nl-BE" dirty="0">
                <a:solidFill>
                  <a:srgbClr val="002060"/>
                </a:solidFill>
              </a:rPr>
              <a:t>                Warmtenet  vanaf </a:t>
            </a:r>
            <a:r>
              <a:rPr lang="nl-BE" dirty="0" err="1">
                <a:solidFill>
                  <a:srgbClr val="002060"/>
                </a:solidFill>
              </a:rPr>
              <a:t>Isvag</a:t>
            </a:r>
            <a:r>
              <a:rPr lang="nl-BE" dirty="0">
                <a:solidFill>
                  <a:srgbClr val="002060"/>
                </a:solidFill>
              </a:rPr>
              <a:t> tot </a:t>
            </a:r>
            <a:r>
              <a:rPr lang="nl-BE" dirty="0" err="1">
                <a:solidFill>
                  <a:srgbClr val="002060"/>
                </a:solidFill>
              </a:rPr>
              <a:t>Terbekehofdreef</a:t>
            </a:r>
            <a:r>
              <a:rPr lang="nl-BE" dirty="0">
                <a:solidFill>
                  <a:srgbClr val="002060"/>
                </a:solidFill>
              </a:rPr>
              <a:t>, </a:t>
            </a:r>
          </a:p>
          <a:p>
            <a:r>
              <a:rPr lang="nl-BE" dirty="0">
                <a:solidFill>
                  <a:srgbClr val="002060"/>
                </a:solidFill>
              </a:rPr>
              <a:t>Duur van de werken:  +/- 4 maand</a:t>
            </a:r>
          </a:p>
        </p:txBody>
      </p:sp>
      <p:sp>
        <p:nvSpPr>
          <p:cNvPr id="8" name="Vrije vorm 5">
            <a:extLst>
              <a:ext uri="{FF2B5EF4-FFF2-40B4-BE49-F238E27FC236}">
                <a16:creationId xmlns:a16="http://schemas.microsoft.com/office/drawing/2014/main" id="{D90403BD-D299-4D58-BEDC-8143B2AACAF9}"/>
              </a:ext>
            </a:extLst>
          </p:cNvPr>
          <p:cNvSpPr/>
          <p:nvPr/>
        </p:nvSpPr>
        <p:spPr>
          <a:xfrm>
            <a:off x="8171728" y="756946"/>
            <a:ext cx="778574" cy="719509"/>
          </a:xfrm>
          <a:custGeom>
            <a:avLst/>
            <a:gdLst>
              <a:gd name="connsiteX0" fmla="*/ 0 w 774441"/>
              <a:gd name="connsiteY0" fmla="*/ 65314 h 625151"/>
              <a:gd name="connsiteX1" fmla="*/ 93306 w 774441"/>
              <a:gd name="connsiteY1" fmla="*/ 625151 h 625151"/>
              <a:gd name="connsiteX2" fmla="*/ 774441 w 774441"/>
              <a:gd name="connsiteY2" fmla="*/ 513184 h 625151"/>
              <a:gd name="connsiteX3" fmla="*/ 737118 w 774441"/>
              <a:gd name="connsiteY3" fmla="*/ 0 h 625151"/>
              <a:gd name="connsiteX4" fmla="*/ 0 w 774441"/>
              <a:gd name="connsiteY4" fmla="*/ 65314 h 62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441" h="625151">
                <a:moveTo>
                  <a:pt x="0" y="65314"/>
                </a:moveTo>
                <a:lnTo>
                  <a:pt x="93306" y="625151"/>
                </a:lnTo>
                <a:lnTo>
                  <a:pt x="774441" y="513184"/>
                </a:lnTo>
                <a:lnTo>
                  <a:pt x="737118" y="0"/>
                </a:lnTo>
                <a:lnTo>
                  <a:pt x="0" y="65314"/>
                </a:lnTo>
                <a:close/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>
                <a:solidFill>
                  <a:srgbClr val="00B050"/>
                </a:solidFill>
              </a:rPr>
              <a:t>Fase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5B52D-F0B6-460B-BA57-030E57D1300E}"/>
              </a:ext>
            </a:extLst>
          </p:cNvPr>
          <p:cNvSpPr txBox="1"/>
          <p:nvPr/>
        </p:nvSpPr>
        <p:spPr>
          <a:xfrm>
            <a:off x="5862507" y="4241403"/>
            <a:ext cx="879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0000"/>
                </a:solidFill>
              </a:rPr>
              <a:t>Fase 1</a:t>
            </a:r>
          </a:p>
        </p:txBody>
      </p:sp>
      <p:sp>
        <p:nvSpPr>
          <p:cNvPr id="10" name="Tekstvak 6">
            <a:extLst>
              <a:ext uri="{FF2B5EF4-FFF2-40B4-BE49-F238E27FC236}">
                <a16:creationId xmlns:a16="http://schemas.microsoft.com/office/drawing/2014/main" id="{71A3E6D3-CE49-45F2-A8C8-79571CC52AA9}"/>
              </a:ext>
            </a:extLst>
          </p:cNvPr>
          <p:cNvSpPr txBox="1"/>
          <p:nvPr/>
        </p:nvSpPr>
        <p:spPr>
          <a:xfrm>
            <a:off x="214605" y="5850235"/>
            <a:ext cx="5894562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nl-BE" b="1" dirty="0">
                <a:solidFill>
                  <a:srgbClr val="002060"/>
                </a:solidFill>
              </a:rPr>
              <a:t>FASE 2:</a:t>
            </a:r>
            <a:r>
              <a:rPr lang="nl-BE" dirty="0">
                <a:solidFill>
                  <a:srgbClr val="002060"/>
                </a:solidFill>
              </a:rPr>
              <a:t>   Aanleg Bufferbekken</a:t>
            </a:r>
          </a:p>
          <a:p>
            <a:r>
              <a:rPr lang="nl-BE" dirty="0">
                <a:solidFill>
                  <a:srgbClr val="002060"/>
                </a:solidFill>
              </a:rPr>
              <a:t>Duur van de werken +/- 1 maand</a:t>
            </a:r>
          </a:p>
          <a:p>
            <a:r>
              <a:rPr lang="nl-BE" dirty="0">
                <a:solidFill>
                  <a:srgbClr val="002060"/>
                </a:solidFill>
              </a:rPr>
              <a:t>Fase 2 kan gelijklopend aan andere fasen uitgevoerd worden</a:t>
            </a:r>
          </a:p>
        </p:txBody>
      </p:sp>
    </p:spTree>
    <p:extLst>
      <p:ext uri="{BB962C8B-B14F-4D97-AF65-F5344CB8AC3E}">
        <p14:creationId xmlns:p14="http://schemas.microsoft.com/office/powerpoint/2010/main" val="494386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6674-45EC-465A-B204-D8CA9A1A2509}" type="datetime1">
              <a:rPr lang="sv-SE" smtClean="0"/>
              <a:t>2018-06-12</a:t>
            </a:fld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5A245-281B-49AB-ACFF-901DB2265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08"/>
            <a:ext cx="12405448" cy="6833691"/>
          </a:xfrm>
          <a:prstGeom prst="rect">
            <a:avLst/>
          </a:prstGeom>
        </p:spPr>
      </p:pic>
      <p:sp>
        <p:nvSpPr>
          <p:cNvPr id="7" name="Tekstvak 4">
            <a:extLst>
              <a:ext uri="{FF2B5EF4-FFF2-40B4-BE49-F238E27FC236}">
                <a16:creationId xmlns:a16="http://schemas.microsoft.com/office/drawing/2014/main" id="{A87128B1-9CD9-4342-B2BD-C0CD5C23A9BA}"/>
              </a:ext>
            </a:extLst>
          </p:cNvPr>
          <p:cNvSpPr txBox="1"/>
          <p:nvPr/>
        </p:nvSpPr>
        <p:spPr>
          <a:xfrm>
            <a:off x="5886467" y="1428076"/>
            <a:ext cx="6305533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2060"/>
                </a:solidFill>
              </a:rPr>
              <a:t>FASE 3:   </a:t>
            </a:r>
            <a:r>
              <a:rPr lang="nl-BE" dirty="0" err="1">
                <a:solidFill>
                  <a:srgbClr val="002060"/>
                </a:solidFill>
              </a:rPr>
              <a:t>Terbekehofdreef</a:t>
            </a:r>
            <a:r>
              <a:rPr lang="nl-BE" dirty="0">
                <a:solidFill>
                  <a:srgbClr val="002060"/>
                </a:solidFill>
              </a:rPr>
              <a:t> van A12 tot en aan inrit </a:t>
            </a:r>
            <a:r>
              <a:rPr lang="nl-BE" dirty="0" err="1">
                <a:solidFill>
                  <a:srgbClr val="002060"/>
                </a:solidFill>
              </a:rPr>
              <a:t>Essers</a:t>
            </a:r>
            <a:r>
              <a:rPr lang="nl-BE" dirty="0">
                <a:solidFill>
                  <a:srgbClr val="002060"/>
                </a:solidFill>
              </a:rPr>
              <a:t> </a:t>
            </a:r>
          </a:p>
          <a:p>
            <a:r>
              <a:rPr lang="nl-BE" dirty="0">
                <a:solidFill>
                  <a:srgbClr val="002060"/>
                </a:solidFill>
              </a:rPr>
              <a:t> 	(halve inrit </a:t>
            </a:r>
            <a:r>
              <a:rPr lang="nl-BE" dirty="0" err="1">
                <a:solidFill>
                  <a:srgbClr val="002060"/>
                </a:solidFill>
              </a:rPr>
              <a:t>Essers</a:t>
            </a:r>
            <a:r>
              <a:rPr lang="nl-BE" dirty="0">
                <a:solidFill>
                  <a:srgbClr val="002060"/>
                </a:solidFill>
              </a:rPr>
              <a:t> beschikbaar).</a:t>
            </a:r>
          </a:p>
          <a:p>
            <a:r>
              <a:rPr lang="nl-BE" dirty="0">
                <a:solidFill>
                  <a:srgbClr val="002060"/>
                </a:solidFill>
              </a:rPr>
              <a:t>Duur van de werken:  +/- 4 maand</a:t>
            </a:r>
          </a:p>
        </p:txBody>
      </p:sp>
    </p:spTree>
    <p:extLst>
      <p:ext uri="{BB962C8B-B14F-4D97-AF65-F5344CB8AC3E}">
        <p14:creationId xmlns:p14="http://schemas.microsoft.com/office/powerpoint/2010/main" val="2043910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6674-45EC-465A-B204-D8CA9A1A2509}" type="datetime1">
              <a:rPr lang="sv-SE" smtClean="0"/>
              <a:t>2018-06-12</a:t>
            </a:fld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7BE66-78E0-4137-8FE4-594442D42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80719" cy="6858000"/>
          </a:xfrm>
          <a:prstGeom prst="rect">
            <a:avLst/>
          </a:prstGeom>
        </p:spPr>
      </p:pic>
      <p:sp>
        <p:nvSpPr>
          <p:cNvPr id="8" name="Tekstvak 4">
            <a:extLst>
              <a:ext uri="{FF2B5EF4-FFF2-40B4-BE49-F238E27FC236}">
                <a16:creationId xmlns:a16="http://schemas.microsoft.com/office/drawing/2014/main" id="{68A10C54-AC22-44D0-B9E4-162B3024E0E6}"/>
              </a:ext>
            </a:extLst>
          </p:cNvPr>
          <p:cNvSpPr txBox="1"/>
          <p:nvPr/>
        </p:nvSpPr>
        <p:spPr>
          <a:xfrm>
            <a:off x="5886467" y="3751862"/>
            <a:ext cx="6128055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2060"/>
                </a:solidFill>
              </a:rPr>
              <a:t>FASE 4A:  </a:t>
            </a:r>
            <a:r>
              <a:rPr lang="nl-BE" dirty="0" err="1">
                <a:solidFill>
                  <a:srgbClr val="002060"/>
                </a:solidFill>
              </a:rPr>
              <a:t>Terbekehofdreef</a:t>
            </a:r>
            <a:r>
              <a:rPr lang="nl-BE" dirty="0">
                <a:solidFill>
                  <a:srgbClr val="002060"/>
                </a:solidFill>
              </a:rPr>
              <a:t> van inrit </a:t>
            </a:r>
            <a:r>
              <a:rPr lang="nl-BE" dirty="0" err="1">
                <a:solidFill>
                  <a:srgbClr val="002060"/>
                </a:solidFill>
              </a:rPr>
              <a:t>Essers</a:t>
            </a:r>
            <a:r>
              <a:rPr lang="nl-BE" dirty="0">
                <a:solidFill>
                  <a:srgbClr val="002060"/>
                </a:solidFill>
              </a:rPr>
              <a:t> tot net voorbij 	 	Fotografielaan.</a:t>
            </a:r>
          </a:p>
          <a:p>
            <a:r>
              <a:rPr lang="nl-BE" dirty="0">
                <a:solidFill>
                  <a:srgbClr val="002060"/>
                </a:solidFill>
              </a:rPr>
              <a:t>Duur van de werken:  +/- 4 maand</a:t>
            </a:r>
          </a:p>
        </p:txBody>
      </p:sp>
    </p:spTree>
    <p:extLst>
      <p:ext uri="{BB962C8B-B14F-4D97-AF65-F5344CB8AC3E}">
        <p14:creationId xmlns:p14="http://schemas.microsoft.com/office/powerpoint/2010/main" val="2487190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CA7B23-BDF2-45DD-97F8-546D159D9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9551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6674-45EC-465A-B204-D8CA9A1A2509}" type="datetime1">
              <a:rPr lang="sv-SE" smtClean="0"/>
              <a:t>2018-06-12</a:t>
            </a:fld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8" name="Tekstvak 4">
            <a:extLst>
              <a:ext uri="{FF2B5EF4-FFF2-40B4-BE49-F238E27FC236}">
                <a16:creationId xmlns:a16="http://schemas.microsoft.com/office/drawing/2014/main" id="{15D5F851-57E3-4E5B-8BA6-867D3A8396C0}"/>
              </a:ext>
            </a:extLst>
          </p:cNvPr>
          <p:cNvSpPr txBox="1"/>
          <p:nvPr/>
        </p:nvSpPr>
        <p:spPr>
          <a:xfrm>
            <a:off x="5886467" y="1567051"/>
            <a:ext cx="6128055" cy="14773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985838" indent="-985838">
              <a:tabLst>
                <a:tab pos="985838" algn="l"/>
              </a:tabLst>
            </a:pPr>
            <a:r>
              <a:rPr lang="nl-BE" dirty="0">
                <a:solidFill>
                  <a:srgbClr val="002060"/>
                </a:solidFill>
              </a:rPr>
              <a:t>FASE 4B:   </a:t>
            </a:r>
            <a:r>
              <a:rPr lang="nl-BE" dirty="0" err="1">
                <a:solidFill>
                  <a:srgbClr val="002060"/>
                </a:solidFill>
              </a:rPr>
              <a:t>Terbekehofdreef</a:t>
            </a:r>
            <a:r>
              <a:rPr lang="nl-BE" dirty="0">
                <a:solidFill>
                  <a:srgbClr val="002060"/>
                </a:solidFill>
              </a:rPr>
              <a:t> vanaf Fotografielaan tot in de</a:t>
            </a:r>
          </a:p>
          <a:p>
            <a:pPr marL="985838" indent="-985838">
              <a:tabLst>
                <a:tab pos="985838" algn="l"/>
              </a:tabLst>
            </a:pPr>
            <a:r>
              <a:rPr lang="nl-BE" dirty="0">
                <a:solidFill>
                  <a:srgbClr val="002060"/>
                </a:solidFill>
              </a:rPr>
              <a:t>	Dynamicalaan (tot helft inrit Coca Cola in Dynamicalaan en tot helft inrit bezoekersparking Coca Cola in </a:t>
            </a:r>
            <a:r>
              <a:rPr lang="nl-BE" dirty="0" err="1">
                <a:solidFill>
                  <a:srgbClr val="002060"/>
                </a:solidFill>
              </a:rPr>
              <a:t>Terbekehofdreef</a:t>
            </a:r>
            <a:r>
              <a:rPr lang="nl-BE" dirty="0">
                <a:solidFill>
                  <a:srgbClr val="002060"/>
                </a:solidFill>
              </a:rPr>
              <a:t>)</a:t>
            </a:r>
          </a:p>
          <a:p>
            <a:r>
              <a:rPr lang="nl-BE" dirty="0">
                <a:solidFill>
                  <a:srgbClr val="002060"/>
                </a:solidFill>
              </a:rPr>
              <a:t>Duur van de werken:  +/- 3 maand</a:t>
            </a:r>
          </a:p>
        </p:txBody>
      </p:sp>
      <p:sp>
        <p:nvSpPr>
          <p:cNvPr id="9" name="Tekstvak 4">
            <a:extLst>
              <a:ext uri="{FF2B5EF4-FFF2-40B4-BE49-F238E27FC236}">
                <a16:creationId xmlns:a16="http://schemas.microsoft.com/office/drawing/2014/main" id="{188E6B01-25B3-4794-A0F0-6B7E461F06F7}"/>
              </a:ext>
            </a:extLst>
          </p:cNvPr>
          <p:cNvSpPr txBox="1"/>
          <p:nvPr/>
        </p:nvSpPr>
        <p:spPr>
          <a:xfrm>
            <a:off x="5886467" y="3751862"/>
            <a:ext cx="6128055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2060"/>
                </a:solidFill>
              </a:rPr>
              <a:t>FASE 4A:  </a:t>
            </a:r>
            <a:r>
              <a:rPr lang="nl-BE" dirty="0" err="1">
                <a:solidFill>
                  <a:srgbClr val="002060"/>
                </a:solidFill>
              </a:rPr>
              <a:t>Terbekehofdreef</a:t>
            </a:r>
            <a:r>
              <a:rPr lang="nl-BE" dirty="0">
                <a:solidFill>
                  <a:srgbClr val="002060"/>
                </a:solidFill>
              </a:rPr>
              <a:t> van inrit </a:t>
            </a:r>
            <a:r>
              <a:rPr lang="nl-BE" dirty="0" err="1">
                <a:solidFill>
                  <a:srgbClr val="002060"/>
                </a:solidFill>
              </a:rPr>
              <a:t>Essers</a:t>
            </a:r>
            <a:r>
              <a:rPr lang="nl-BE" dirty="0">
                <a:solidFill>
                  <a:srgbClr val="002060"/>
                </a:solidFill>
              </a:rPr>
              <a:t> tot net voorbij 	 	Fotografielaan.</a:t>
            </a:r>
          </a:p>
          <a:p>
            <a:r>
              <a:rPr lang="nl-BE" dirty="0">
                <a:solidFill>
                  <a:srgbClr val="002060"/>
                </a:solidFill>
              </a:rPr>
              <a:t>Duur van de werken:  +/- 4 maand</a:t>
            </a:r>
          </a:p>
        </p:txBody>
      </p:sp>
    </p:spTree>
    <p:extLst>
      <p:ext uri="{BB962C8B-B14F-4D97-AF65-F5344CB8AC3E}">
        <p14:creationId xmlns:p14="http://schemas.microsoft.com/office/powerpoint/2010/main" val="1487855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6674-45EC-465A-B204-D8CA9A1A2509}" type="datetime1">
              <a:rPr lang="sv-SE" smtClean="0"/>
              <a:t>2018-06-12</a:t>
            </a:fld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9DD212-83E0-474E-8651-5F05693E6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3569" cy="6858000"/>
          </a:xfrm>
          <a:prstGeom prst="rect">
            <a:avLst/>
          </a:prstGeom>
        </p:spPr>
      </p:pic>
      <p:sp>
        <p:nvSpPr>
          <p:cNvPr id="7" name="Tekstvak 8">
            <a:extLst>
              <a:ext uri="{FF2B5EF4-FFF2-40B4-BE49-F238E27FC236}">
                <a16:creationId xmlns:a16="http://schemas.microsoft.com/office/drawing/2014/main" id="{C425AFFE-62F6-4C13-A307-9D0335D7481C}"/>
              </a:ext>
            </a:extLst>
          </p:cNvPr>
          <p:cNvSpPr txBox="1"/>
          <p:nvPr/>
        </p:nvSpPr>
        <p:spPr>
          <a:xfrm>
            <a:off x="5832697" y="1664162"/>
            <a:ext cx="5742278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rgbClr val="002060"/>
                </a:solidFill>
              </a:rPr>
              <a:t>FASE 5: Dynamicalaan vanaf Coca-Cola (halve inrit) tot A12</a:t>
            </a:r>
          </a:p>
          <a:p>
            <a:r>
              <a:rPr lang="nl-BE" dirty="0">
                <a:solidFill>
                  <a:srgbClr val="002060"/>
                </a:solidFill>
              </a:rPr>
              <a:t>Duur van de werken : +/- 4 maand</a:t>
            </a:r>
          </a:p>
        </p:txBody>
      </p:sp>
    </p:spTree>
    <p:extLst>
      <p:ext uri="{BB962C8B-B14F-4D97-AF65-F5344CB8AC3E}">
        <p14:creationId xmlns:p14="http://schemas.microsoft.com/office/powerpoint/2010/main" val="2398695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6674-45EC-465A-B204-D8CA9A1A2509}" type="datetime1">
              <a:rPr lang="sv-SE" smtClean="0"/>
              <a:t>2018-06-12</a:t>
            </a:fld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7" name="Tekstvak 5">
            <a:extLst>
              <a:ext uri="{FF2B5EF4-FFF2-40B4-BE49-F238E27FC236}">
                <a16:creationId xmlns:a16="http://schemas.microsoft.com/office/drawing/2014/main" id="{65B70ED0-453C-43B2-8499-9978129A1473}"/>
              </a:ext>
            </a:extLst>
          </p:cNvPr>
          <p:cNvSpPr txBox="1"/>
          <p:nvPr/>
        </p:nvSpPr>
        <p:spPr>
          <a:xfrm>
            <a:off x="539250" y="5079986"/>
            <a:ext cx="6175088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rgbClr val="002060"/>
                </a:solidFill>
              </a:rPr>
              <a:t>FASE 6: </a:t>
            </a:r>
            <a:r>
              <a:rPr lang="nl-BE" dirty="0" err="1">
                <a:solidFill>
                  <a:srgbClr val="002060"/>
                </a:solidFill>
              </a:rPr>
              <a:t>Terbekehofdreef</a:t>
            </a:r>
            <a:r>
              <a:rPr lang="nl-BE" dirty="0">
                <a:solidFill>
                  <a:srgbClr val="002060"/>
                </a:solidFill>
              </a:rPr>
              <a:t> vanaf Dynamicalaan tot </a:t>
            </a:r>
            <a:r>
              <a:rPr lang="nl-BE" dirty="0" err="1">
                <a:solidFill>
                  <a:srgbClr val="002060"/>
                </a:solidFill>
              </a:rPr>
              <a:t>Moerelei</a:t>
            </a:r>
            <a:endParaRPr lang="nl-BE" dirty="0">
              <a:solidFill>
                <a:srgbClr val="002060"/>
              </a:solidFill>
            </a:endParaRPr>
          </a:p>
          <a:p>
            <a:r>
              <a:rPr lang="nl-BE" dirty="0">
                <a:solidFill>
                  <a:srgbClr val="002060"/>
                </a:solidFill>
              </a:rPr>
              <a:t>               Kruispunt Dynamicalaan met </a:t>
            </a:r>
            <a:r>
              <a:rPr lang="nl-BE" dirty="0" err="1">
                <a:solidFill>
                  <a:srgbClr val="002060"/>
                </a:solidFill>
              </a:rPr>
              <a:t>Moerelei</a:t>
            </a:r>
            <a:endParaRPr lang="nl-BE" dirty="0">
              <a:solidFill>
                <a:srgbClr val="002060"/>
              </a:solidFill>
            </a:endParaRPr>
          </a:p>
          <a:p>
            <a:r>
              <a:rPr lang="nl-BE" dirty="0">
                <a:solidFill>
                  <a:srgbClr val="002060"/>
                </a:solidFill>
              </a:rPr>
              <a:t>              </a:t>
            </a:r>
            <a:r>
              <a:rPr lang="nl-BE" dirty="0" err="1">
                <a:solidFill>
                  <a:srgbClr val="002060"/>
                </a:solidFill>
              </a:rPr>
              <a:t>Moerelei</a:t>
            </a:r>
            <a:r>
              <a:rPr lang="nl-BE" dirty="0">
                <a:solidFill>
                  <a:srgbClr val="002060"/>
                </a:solidFill>
              </a:rPr>
              <a:t> (oostelijke richting) tot  net voorbij de bushalte</a:t>
            </a:r>
          </a:p>
          <a:p>
            <a:r>
              <a:rPr lang="nl-BE" dirty="0">
                <a:solidFill>
                  <a:srgbClr val="002060"/>
                </a:solidFill>
              </a:rPr>
              <a:t>Duur van de werken : +/- 5 maand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AEB6B2-DF4A-4EB0-9574-2FB5CD2470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9" r="7789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9" name="Tekstvak 5">
            <a:extLst>
              <a:ext uri="{FF2B5EF4-FFF2-40B4-BE49-F238E27FC236}">
                <a16:creationId xmlns:a16="http://schemas.microsoft.com/office/drawing/2014/main" id="{02E210FC-3070-4BF0-ACB1-BF790CA863FE}"/>
              </a:ext>
            </a:extLst>
          </p:cNvPr>
          <p:cNvSpPr txBox="1"/>
          <p:nvPr/>
        </p:nvSpPr>
        <p:spPr>
          <a:xfrm>
            <a:off x="691650" y="5232386"/>
            <a:ext cx="7670030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893763" indent="-893763">
              <a:tabLst>
                <a:tab pos="893763" algn="l"/>
              </a:tabLst>
            </a:pPr>
            <a:r>
              <a:rPr lang="nl-BE" dirty="0">
                <a:solidFill>
                  <a:srgbClr val="002060"/>
                </a:solidFill>
              </a:rPr>
              <a:t>FASE 6A: </a:t>
            </a:r>
            <a:r>
              <a:rPr lang="nl-BE" dirty="0" err="1">
                <a:solidFill>
                  <a:srgbClr val="002060"/>
                </a:solidFill>
              </a:rPr>
              <a:t>Terbekehofdreef</a:t>
            </a:r>
            <a:r>
              <a:rPr lang="nl-BE" dirty="0">
                <a:solidFill>
                  <a:srgbClr val="002060"/>
                </a:solidFill>
              </a:rPr>
              <a:t> vanaf Dynamicalaan (bezoekersparking Coca Cola) tot halverwege kruispunt Elektronicalaan </a:t>
            </a:r>
          </a:p>
          <a:p>
            <a:r>
              <a:rPr lang="nl-BE" dirty="0">
                <a:solidFill>
                  <a:srgbClr val="002060"/>
                </a:solidFill>
              </a:rPr>
              <a:t>Duur van de werken : +/- 2 maand</a:t>
            </a:r>
          </a:p>
        </p:txBody>
      </p:sp>
    </p:spTree>
    <p:extLst>
      <p:ext uri="{BB962C8B-B14F-4D97-AF65-F5344CB8AC3E}">
        <p14:creationId xmlns:p14="http://schemas.microsoft.com/office/powerpoint/2010/main" val="900848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6674-45EC-465A-B204-D8CA9A1A2509}" type="datetime1">
              <a:rPr lang="sv-SE" smtClean="0"/>
              <a:t>2018-06-12</a:t>
            </a:fld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030EEC-D7C7-4610-94D5-75FCBB1E6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vak 5">
            <a:extLst>
              <a:ext uri="{FF2B5EF4-FFF2-40B4-BE49-F238E27FC236}">
                <a16:creationId xmlns:a16="http://schemas.microsoft.com/office/drawing/2014/main" id="{6F47679F-C326-4DC9-B0B7-35E13F179FE1}"/>
              </a:ext>
            </a:extLst>
          </p:cNvPr>
          <p:cNvSpPr txBox="1"/>
          <p:nvPr/>
        </p:nvSpPr>
        <p:spPr>
          <a:xfrm>
            <a:off x="691650" y="1401314"/>
            <a:ext cx="4644279" cy="14773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2060"/>
                </a:solidFill>
              </a:rPr>
              <a:t>FASE 6B:  Kruispunt halverwege Elektronicalaan 	tot </a:t>
            </a:r>
            <a:r>
              <a:rPr lang="nl-BE" dirty="0" err="1">
                <a:solidFill>
                  <a:srgbClr val="002060"/>
                </a:solidFill>
              </a:rPr>
              <a:t>Moerelei</a:t>
            </a:r>
            <a:r>
              <a:rPr lang="nl-BE" dirty="0">
                <a:solidFill>
                  <a:srgbClr val="002060"/>
                </a:solidFill>
              </a:rPr>
              <a:t> (oostelijke richting) tot </a:t>
            </a:r>
          </a:p>
          <a:p>
            <a:r>
              <a:rPr lang="nl-BE" dirty="0">
                <a:solidFill>
                  <a:srgbClr val="002060"/>
                </a:solidFill>
              </a:rPr>
              <a:t>	net voorbij de bushalte </a:t>
            </a:r>
            <a:r>
              <a:rPr lang="nl-BE" dirty="0" err="1">
                <a:solidFill>
                  <a:srgbClr val="002060"/>
                </a:solidFill>
              </a:rPr>
              <a:t>incl</a:t>
            </a:r>
            <a:r>
              <a:rPr lang="nl-BE" dirty="0">
                <a:solidFill>
                  <a:srgbClr val="002060"/>
                </a:solidFill>
              </a:rPr>
              <a:t> kruispunt 	</a:t>
            </a:r>
            <a:r>
              <a:rPr lang="nl-BE" dirty="0" err="1">
                <a:solidFill>
                  <a:srgbClr val="002060"/>
                </a:solidFill>
              </a:rPr>
              <a:t>Terbekehofdreef</a:t>
            </a:r>
            <a:r>
              <a:rPr lang="nl-BE" dirty="0">
                <a:solidFill>
                  <a:srgbClr val="002060"/>
                </a:solidFill>
              </a:rPr>
              <a:t>/</a:t>
            </a:r>
            <a:r>
              <a:rPr lang="nl-BE" dirty="0" err="1">
                <a:solidFill>
                  <a:srgbClr val="002060"/>
                </a:solidFill>
              </a:rPr>
              <a:t>Moerelei</a:t>
            </a:r>
            <a:endParaRPr lang="nl-BE" dirty="0">
              <a:solidFill>
                <a:srgbClr val="002060"/>
              </a:solidFill>
            </a:endParaRPr>
          </a:p>
          <a:p>
            <a:r>
              <a:rPr lang="nl-BE" dirty="0">
                <a:solidFill>
                  <a:srgbClr val="002060"/>
                </a:solidFill>
              </a:rPr>
              <a:t>Duur van de werken : +/- 3 maand</a:t>
            </a:r>
          </a:p>
        </p:txBody>
      </p:sp>
      <p:sp>
        <p:nvSpPr>
          <p:cNvPr id="10" name="Tekstvak 5">
            <a:extLst>
              <a:ext uri="{FF2B5EF4-FFF2-40B4-BE49-F238E27FC236}">
                <a16:creationId xmlns:a16="http://schemas.microsoft.com/office/drawing/2014/main" id="{25B39FBE-70EE-4568-9D1F-13A745ACEBBF}"/>
              </a:ext>
            </a:extLst>
          </p:cNvPr>
          <p:cNvSpPr txBox="1"/>
          <p:nvPr/>
        </p:nvSpPr>
        <p:spPr>
          <a:xfrm>
            <a:off x="691650" y="5232386"/>
            <a:ext cx="7670030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893763" indent="-893763">
              <a:tabLst>
                <a:tab pos="893763" algn="l"/>
              </a:tabLst>
            </a:pPr>
            <a:r>
              <a:rPr lang="nl-BE" dirty="0">
                <a:solidFill>
                  <a:srgbClr val="002060"/>
                </a:solidFill>
              </a:rPr>
              <a:t>FASE 6A: </a:t>
            </a:r>
            <a:r>
              <a:rPr lang="nl-BE" dirty="0" err="1">
                <a:solidFill>
                  <a:srgbClr val="002060"/>
                </a:solidFill>
              </a:rPr>
              <a:t>Terbekehofdreef</a:t>
            </a:r>
            <a:r>
              <a:rPr lang="nl-BE" dirty="0">
                <a:solidFill>
                  <a:srgbClr val="002060"/>
                </a:solidFill>
              </a:rPr>
              <a:t> vanaf Dynamicalaan (bezoekersparking Coca Cola) tot halverwege kruispunt Elektronicalaan </a:t>
            </a:r>
          </a:p>
          <a:p>
            <a:r>
              <a:rPr lang="nl-BE" dirty="0">
                <a:solidFill>
                  <a:srgbClr val="002060"/>
                </a:solidFill>
              </a:rPr>
              <a:t>Duur van de werken : +/- 2 maand</a:t>
            </a:r>
          </a:p>
        </p:txBody>
      </p:sp>
    </p:spTree>
    <p:extLst>
      <p:ext uri="{BB962C8B-B14F-4D97-AF65-F5344CB8AC3E}">
        <p14:creationId xmlns:p14="http://schemas.microsoft.com/office/powerpoint/2010/main" val="4233090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6674-45EC-465A-B204-D8CA9A1A2509}" type="datetime1">
              <a:rPr lang="sv-SE" smtClean="0"/>
              <a:t>2018-06-12</a:t>
            </a:fld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8D4975-5239-4BBD-AE55-CDA6C3FC8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7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D96B6E7-B0C3-4DFA-8334-8669B285183A}"/>
              </a:ext>
            </a:extLst>
          </p:cNvPr>
          <p:cNvSpPr txBox="1"/>
          <p:nvPr/>
        </p:nvSpPr>
        <p:spPr>
          <a:xfrm>
            <a:off x="5225142" y="4818917"/>
            <a:ext cx="6628738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rgbClr val="002060"/>
                </a:solidFill>
              </a:rPr>
              <a:t>FASE 7: </a:t>
            </a:r>
            <a:r>
              <a:rPr lang="nl-BE" dirty="0" err="1">
                <a:solidFill>
                  <a:srgbClr val="002060"/>
                </a:solidFill>
              </a:rPr>
              <a:t>Moerelei</a:t>
            </a:r>
            <a:r>
              <a:rPr lang="nl-BE" dirty="0">
                <a:solidFill>
                  <a:srgbClr val="002060"/>
                </a:solidFill>
              </a:rPr>
              <a:t> vanaf kruispunt </a:t>
            </a:r>
            <a:r>
              <a:rPr lang="nl-BE" dirty="0" err="1">
                <a:solidFill>
                  <a:srgbClr val="002060"/>
                </a:solidFill>
              </a:rPr>
              <a:t>Terbekehofdreef</a:t>
            </a:r>
            <a:r>
              <a:rPr lang="nl-BE" dirty="0">
                <a:solidFill>
                  <a:srgbClr val="002060"/>
                </a:solidFill>
              </a:rPr>
              <a:t> tot voorbij </a:t>
            </a:r>
            <a:r>
              <a:rPr lang="nl-BE" dirty="0" err="1">
                <a:solidFill>
                  <a:srgbClr val="002060"/>
                </a:solidFill>
              </a:rPr>
              <a:t>Interalu</a:t>
            </a:r>
            <a:endParaRPr lang="nl-BE" dirty="0">
              <a:solidFill>
                <a:srgbClr val="002060"/>
              </a:solidFill>
            </a:endParaRPr>
          </a:p>
          <a:p>
            <a:r>
              <a:rPr lang="nl-BE" dirty="0">
                <a:solidFill>
                  <a:srgbClr val="002060"/>
                </a:solidFill>
              </a:rPr>
              <a:t>              Groenstraat tot het einde van de kasseistrook</a:t>
            </a:r>
          </a:p>
          <a:p>
            <a:r>
              <a:rPr lang="nl-BE" dirty="0">
                <a:solidFill>
                  <a:srgbClr val="002060"/>
                </a:solidFill>
              </a:rPr>
              <a:t>              Woonerf in de </a:t>
            </a:r>
            <a:r>
              <a:rPr lang="nl-BE" dirty="0" err="1">
                <a:solidFill>
                  <a:srgbClr val="002060"/>
                </a:solidFill>
              </a:rPr>
              <a:t>Moerelei</a:t>
            </a:r>
            <a:endParaRPr lang="nl-BE" dirty="0">
              <a:solidFill>
                <a:srgbClr val="002060"/>
              </a:solidFill>
            </a:endParaRPr>
          </a:p>
          <a:p>
            <a:r>
              <a:rPr lang="nl-BE" dirty="0">
                <a:solidFill>
                  <a:srgbClr val="002060"/>
                </a:solidFill>
              </a:rPr>
              <a:t>Duur van de werken: +/- 6 maand</a:t>
            </a:r>
          </a:p>
        </p:txBody>
      </p:sp>
    </p:spTree>
    <p:extLst>
      <p:ext uri="{BB962C8B-B14F-4D97-AF65-F5344CB8AC3E}">
        <p14:creationId xmlns:p14="http://schemas.microsoft.com/office/powerpoint/2010/main" val="1654944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154" r="-172" b="2368"/>
          <a:stretch/>
        </p:blipFill>
        <p:spPr>
          <a:xfrm>
            <a:off x="-1" y="-1"/>
            <a:ext cx="12213021" cy="687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35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27051"/>
            <a:ext cx="11353800" cy="47102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BE" sz="2400" dirty="0"/>
              <a:t>2008: start samenwerking POM/HIW 			</a:t>
            </a:r>
            <a:r>
              <a:rPr lang="nl-BE" sz="2200" dirty="0">
                <a:sym typeface="Wingdings" panose="05000000000000000000" pitchFamily="2" charset="2"/>
              </a:rPr>
              <a:t> </a:t>
            </a:r>
            <a:r>
              <a:rPr lang="nl-BE" sz="2200" b="1" dirty="0"/>
              <a:t>wegenis </a:t>
            </a:r>
          </a:p>
          <a:p>
            <a:pPr marL="900000"/>
            <a:r>
              <a:rPr lang="nl-BE" sz="2200" dirty="0"/>
              <a:t>Ingebrekestelling </a:t>
            </a:r>
            <a:r>
              <a:rPr lang="nl-BE" sz="2200" dirty="0" err="1"/>
              <a:t>Aquafin</a:t>
            </a:r>
            <a:r>
              <a:rPr lang="nl-BE" sz="2200" dirty="0"/>
              <a:t> </a:t>
            </a:r>
          </a:p>
          <a:p>
            <a:pPr marL="900000"/>
            <a:r>
              <a:rPr lang="nl-BE" sz="2200" dirty="0"/>
              <a:t>POM/</a:t>
            </a:r>
            <a:r>
              <a:rPr lang="nl-BE" sz="2200" dirty="0" err="1"/>
              <a:t>rio</a:t>
            </a:r>
            <a:r>
              <a:rPr lang="nl-BE" sz="2200" dirty="0"/>
              <a:t>-link/HIW 					</a:t>
            </a:r>
            <a:r>
              <a:rPr lang="nl-BE" sz="2200" dirty="0">
                <a:sym typeface="Wingdings" panose="05000000000000000000" pitchFamily="2" charset="2"/>
              </a:rPr>
              <a:t> </a:t>
            </a:r>
            <a:r>
              <a:rPr lang="nl-BE" sz="2200" b="1" dirty="0">
                <a:sym typeface="Wingdings" panose="05000000000000000000" pitchFamily="2" charset="2"/>
              </a:rPr>
              <a:t>wegenis + water</a:t>
            </a:r>
            <a:endParaRPr lang="nl-BE" sz="2200" b="1" dirty="0"/>
          </a:p>
          <a:p>
            <a:pPr marL="900000"/>
            <a:r>
              <a:rPr lang="nl-BE" sz="2200" dirty="0"/>
              <a:t>Opmaak voorontwerp </a:t>
            </a:r>
            <a:r>
              <a:rPr lang="nl-BE" sz="2200" dirty="0" err="1"/>
              <a:t>Terbekehofdreef</a:t>
            </a:r>
            <a:endParaRPr lang="nl-BE" sz="2200" dirty="0"/>
          </a:p>
          <a:p>
            <a:pPr marL="900000"/>
            <a:r>
              <a:rPr lang="nl-BE" sz="2200" dirty="0"/>
              <a:t>Modellering waterhuishouding</a:t>
            </a:r>
          </a:p>
          <a:p>
            <a:pPr marL="900000"/>
            <a:r>
              <a:rPr lang="nl-BE" sz="2200" dirty="0" err="1"/>
              <a:t>Haalbaarheidstudie</a:t>
            </a:r>
            <a:r>
              <a:rPr lang="nl-BE" sz="2200" dirty="0"/>
              <a:t> warmtenet ISVAG </a:t>
            </a:r>
          </a:p>
          <a:p>
            <a:pPr marL="900000"/>
            <a:r>
              <a:rPr lang="nl-BE" sz="2200" dirty="0"/>
              <a:t>Tracéstudie warmtenet ISVAG</a:t>
            </a:r>
          </a:p>
          <a:p>
            <a:pPr marL="900000"/>
            <a:r>
              <a:rPr lang="nl-BE" sz="2200" dirty="0"/>
              <a:t>Samenwerkingsovereenkomst uitvoering </a:t>
            </a:r>
            <a:r>
              <a:rPr lang="nl-BE" sz="2200" dirty="0" err="1"/>
              <a:t>Terbekehof</a:t>
            </a:r>
            <a:r>
              <a:rPr lang="nl-BE" sz="2200" dirty="0"/>
              <a:t> 	</a:t>
            </a:r>
            <a:r>
              <a:rPr lang="nl-BE" sz="2200" dirty="0">
                <a:sym typeface="Wingdings" panose="05000000000000000000" pitchFamily="2" charset="2"/>
              </a:rPr>
              <a:t> </a:t>
            </a:r>
            <a:r>
              <a:rPr lang="nl-BE" sz="2200" b="1" dirty="0">
                <a:sym typeface="Wingdings" panose="05000000000000000000" pitchFamily="2" charset="2"/>
              </a:rPr>
              <a:t>wegenis + water + warmte</a:t>
            </a:r>
            <a:endParaRPr lang="nl-BE" sz="2200" b="1" dirty="0"/>
          </a:p>
          <a:p>
            <a:pPr marL="900000"/>
            <a:r>
              <a:rPr lang="nl-BE" sz="2200" dirty="0"/>
              <a:t>Start </a:t>
            </a:r>
            <a:r>
              <a:rPr lang="nl-BE" sz="2200" dirty="0" err="1"/>
              <a:t>Oudebaan</a:t>
            </a:r>
            <a:r>
              <a:rPr lang="nl-BE" sz="2200" dirty="0"/>
              <a:t> </a:t>
            </a:r>
          </a:p>
          <a:p>
            <a:pPr marL="900000"/>
            <a:endParaRPr lang="nl-BE" sz="2200" dirty="0"/>
          </a:p>
          <a:p>
            <a:pPr marL="0" indent="0">
              <a:buNone/>
            </a:pPr>
            <a:r>
              <a:rPr lang="nl-BE" sz="2400" dirty="0"/>
              <a:t>Najaar 2018: start renovatie bedrijventerrein </a:t>
            </a:r>
            <a:r>
              <a:rPr lang="nl-BE" sz="2400" dirty="0" err="1"/>
              <a:t>Terbekehof</a:t>
            </a:r>
            <a:endParaRPr lang="nl-BE" sz="24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435" y="5860474"/>
            <a:ext cx="1775588" cy="753668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Historiek</a:t>
            </a:r>
            <a:endParaRPr lang="en-GB" dirty="0"/>
          </a:p>
        </p:txBody>
      </p:sp>
      <p:sp>
        <p:nvSpPr>
          <p:cNvPr id="6" name="PIJL-OMLAAG 5"/>
          <p:cNvSpPr/>
          <p:nvPr/>
        </p:nvSpPr>
        <p:spPr>
          <a:xfrm>
            <a:off x="955965" y="2014321"/>
            <a:ext cx="436419" cy="35225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5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IMG_02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14" y="0"/>
            <a:ext cx="10089573" cy="685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348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W:\My Documents\Projectgebonden\F16_Terbekehof_Wilrijk\05 Foto's\27-05-2014\2014-05-27 15.14.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17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:\My Documents\Projectgebonden\F16_Terbekehof_Wilrijk\05 Foto's\27-05-2014\2014-05-27 13.59.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247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27051"/>
            <a:ext cx="11353800" cy="47102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BE" sz="2400" dirty="0"/>
              <a:t>Opwaardering bedrijventerrein:</a:t>
            </a:r>
          </a:p>
          <a:p>
            <a:r>
              <a:rPr lang="nl-BE" sz="2400" dirty="0"/>
              <a:t>Mobiliteit</a:t>
            </a:r>
          </a:p>
          <a:p>
            <a:pPr lvl="1"/>
            <a:r>
              <a:rPr lang="nl-BE" sz="2000" dirty="0"/>
              <a:t>Aanleg nieuwe weginfrastructuur (incl. fiets- en wandelpaden)</a:t>
            </a:r>
          </a:p>
          <a:p>
            <a:pPr lvl="1"/>
            <a:r>
              <a:rPr lang="nl-BE" sz="2000" dirty="0"/>
              <a:t>Aanpassen kruispunten </a:t>
            </a:r>
            <a:r>
              <a:rPr lang="nl-BE" sz="2000" dirty="0" err="1"/>
              <a:t>Moerelei</a:t>
            </a:r>
            <a:endParaRPr lang="nl-BE" sz="2000" dirty="0"/>
          </a:p>
          <a:p>
            <a:pPr lvl="1"/>
            <a:r>
              <a:rPr lang="nl-BE" sz="2000" dirty="0"/>
              <a:t>Visuele vernauwing </a:t>
            </a:r>
            <a:r>
              <a:rPr lang="nl-BE" sz="2000" dirty="0" err="1"/>
              <a:t>ikv</a:t>
            </a:r>
            <a:r>
              <a:rPr lang="nl-BE" sz="2000" dirty="0"/>
              <a:t> snelheid</a:t>
            </a:r>
          </a:p>
          <a:p>
            <a:pPr lvl="1"/>
            <a:r>
              <a:rPr lang="nl-BE" sz="2000" dirty="0"/>
              <a:t>Gestructureerd langsparkeren</a:t>
            </a:r>
          </a:p>
          <a:p>
            <a:r>
              <a:rPr lang="nl-BE" sz="2400" dirty="0"/>
              <a:t>Waterhuishouding</a:t>
            </a:r>
          </a:p>
          <a:p>
            <a:pPr lvl="1"/>
            <a:r>
              <a:rPr lang="nl-BE" sz="2000" dirty="0"/>
              <a:t>Aanleg gescheiden stelsel</a:t>
            </a:r>
          </a:p>
          <a:p>
            <a:pPr lvl="1"/>
            <a:r>
              <a:rPr lang="nl-BE" sz="2000" dirty="0"/>
              <a:t>Gemeenschappelijke waterbuffer</a:t>
            </a:r>
          </a:p>
          <a:p>
            <a:pPr lvl="1"/>
            <a:r>
              <a:rPr lang="nl-BE" sz="2000" dirty="0"/>
              <a:t>Grachten waar mogelijk</a:t>
            </a:r>
          </a:p>
          <a:p>
            <a:r>
              <a:rPr lang="nl-BE" sz="2400" dirty="0"/>
              <a:t>Verduurzaming</a:t>
            </a:r>
          </a:p>
          <a:p>
            <a:pPr lvl="1"/>
            <a:r>
              <a:rPr lang="nl-BE" sz="2000" dirty="0"/>
              <a:t>Warmtenet </a:t>
            </a:r>
          </a:p>
          <a:p>
            <a:pPr lvl="1"/>
            <a:r>
              <a:rPr lang="nl-BE" sz="2000" dirty="0"/>
              <a:t>Groene elementen in openbaar domein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435" y="5860474"/>
            <a:ext cx="1775588" cy="753668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Doel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751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Voorbereiding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10074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3 april 2018		</a:t>
            </a:r>
            <a:r>
              <a:rPr lang="nl-BE" dirty="0">
                <a:sym typeface="Wingdings" panose="05000000000000000000" pitchFamily="2" charset="2"/>
              </a:rPr>
              <a:t> publicatie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4 mei	2018		</a:t>
            </a:r>
            <a:r>
              <a:rPr lang="nl-BE" dirty="0">
                <a:sym typeface="Wingdings" panose="05000000000000000000" pitchFamily="2" charset="2"/>
              </a:rPr>
              <a:t> aanbesteding</a:t>
            </a:r>
          </a:p>
          <a:p>
            <a:pPr marL="0" indent="0">
              <a:buNone/>
            </a:pPr>
            <a:r>
              <a:rPr lang="nl-BE" dirty="0">
                <a:sym typeface="Wingdings" panose="05000000000000000000" pitchFamily="2" charset="2"/>
              </a:rPr>
              <a:t>Juni 2018		 goedkeuringen gunning</a:t>
            </a:r>
          </a:p>
          <a:p>
            <a:pPr marL="0" indent="0">
              <a:buNone/>
            </a:pPr>
            <a:r>
              <a:rPr lang="nl-BE" dirty="0">
                <a:sym typeface="Wingdings" panose="05000000000000000000" pitchFamily="2" charset="2"/>
              </a:rPr>
              <a:t>Juli 2018		 toewijzing opdracht</a:t>
            </a:r>
          </a:p>
          <a:p>
            <a:pPr marL="0" indent="0">
              <a:buNone/>
            </a:pPr>
            <a:r>
              <a:rPr lang="nl-BE" dirty="0">
                <a:sym typeface="Wingdings" panose="05000000000000000000" pitchFamily="2" charset="2"/>
              </a:rPr>
              <a:t>Augustus 2018	 vergunning</a:t>
            </a:r>
          </a:p>
          <a:p>
            <a:pPr marL="0" indent="0">
              <a:buNone/>
            </a:pPr>
            <a:r>
              <a:rPr lang="nl-BE" dirty="0">
                <a:sym typeface="Wingdings" panose="05000000000000000000" pitchFamily="2" charset="2"/>
              </a:rPr>
              <a:t>Najaar 2018		 start werken</a:t>
            </a:r>
          </a:p>
          <a:p>
            <a:pPr marL="0" indent="0">
              <a:buNone/>
            </a:pPr>
            <a:r>
              <a:rPr lang="nl-BE" dirty="0">
                <a:sym typeface="Wingdings" panose="05000000000000000000" pitchFamily="2" charset="2"/>
              </a:rPr>
              <a:t>Begin 2021		 einde werken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435" y="5860474"/>
            <a:ext cx="1775588" cy="75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76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Taakverdeling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93116"/>
            <a:ext cx="10515600" cy="4351338"/>
          </a:xfrm>
        </p:spPr>
        <p:txBody>
          <a:bodyPr>
            <a:normAutofit/>
          </a:bodyPr>
          <a:lstStyle/>
          <a:p>
            <a:r>
              <a:rPr lang="nl-BE" sz="2000" dirty="0"/>
              <a:t>Wegeniswerken tlv district </a:t>
            </a:r>
            <a:r>
              <a:rPr lang="nl-BE" sz="2000" dirty="0" err="1"/>
              <a:t>Wilrijk</a:t>
            </a:r>
            <a:r>
              <a:rPr lang="nl-BE" sz="2000" dirty="0"/>
              <a:t> (</a:t>
            </a:r>
            <a:r>
              <a:rPr lang="nl-BE" sz="2000" dirty="0" err="1"/>
              <a:t>ism</a:t>
            </a:r>
            <a:r>
              <a:rPr lang="nl-BE" sz="2000" dirty="0"/>
              <a:t> stad Antwerpen)</a:t>
            </a:r>
          </a:p>
          <a:p>
            <a:r>
              <a:rPr lang="nl-BE" sz="2000" dirty="0"/>
              <a:t>Rioleringswerken en waterbuffering tlv </a:t>
            </a:r>
            <a:r>
              <a:rPr lang="nl-BE" sz="2000" dirty="0" err="1"/>
              <a:t>Aquafin</a:t>
            </a:r>
            <a:r>
              <a:rPr lang="nl-BE" sz="2000" dirty="0"/>
              <a:t> </a:t>
            </a:r>
            <a:r>
              <a:rPr lang="nl-BE" sz="2000" dirty="0" err="1"/>
              <a:t>ism</a:t>
            </a:r>
            <a:r>
              <a:rPr lang="nl-BE" sz="2000" dirty="0"/>
              <a:t> Waterlink (voorheen </a:t>
            </a:r>
            <a:r>
              <a:rPr lang="nl-BE" sz="2000" dirty="0" err="1"/>
              <a:t>rio</a:t>
            </a:r>
            <a:r>
              <a:rPr lang="nl-BE" sz="2000" dirty="0"/>
              <a:t>-link)</a:t>
            </a:r>
          </a:p>
          <a:p>
            <a:r>
              <a:rPr lang="nl-BE" sz="2000" dirty="0"/>
              <a:t>Warmtenet tlv ISVAG</a:t>
            </a:r>
          </a:p>
          <a:p>
            <a:r>
              <a:rPr lang="nl-BE" sz="2000" dirty="0"/>
              <a:t>Bouwheer POM Antwerpen (voorwaarde uit subsidiebesluit </a:t>
            </a:r>
            <a:r>
              <a:rPr lang="nl-BE" sz="2000" dirty="0" err="1"/>
              <a:t>Vlaio</a:t>
            </a:r>
            <a:r>
              <a:rPr lang="nl-BE" sz="2000" dirty="0"/>
              <a:t>)</a:t>
            </a:r>
          </a:p>
          <a:p>
            <a:r>
              <a:rPr lang="nl-BE" sz="2000" dirty="0"/>
              <a:t>Communicatie naar de bedrijven door HIW en het district </a:t>
            </a:r>
            <a:r>
              <a:rPr lang="nl-BE" sz="2000" dirty="0" err="1"/>
              <a:t>Wilrijk</a:t>
            </a:r>
            <a:endParaRPr lang="en-GB" sz="2000" dirty="0"/>
          </a:p>
        </p:txBody>
      </p:sp>
      <p:pic>
        <p:nvPicPr>
          <p:cNvPr id="4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8" y="3601770"/>
            <a:ext cx="6577447" cy="325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928" y="3871977"/>
            <a:ext cx="5246543" cy="292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03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Situering en planning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435" y="5860474"/>
            <a:ext cx="1775588" cy="753668"/>
          </a:xfrm>
          <a:prstGeom prst="rect">
            <a:avLst/>
          </a:prstGeom>
        </p:spPr>
      </p:pic>
      <p:sp>
        <p:nvSpPr>
          <p:cNvPr id="21" name="Platshållare för innehåll 2"/>
          <p:cNvSpPr>
            <a:spLocks noGrp="1"/>
          </p:cNvSpPr>
          <p:nvPr>
            <p:ph idx="1"/>
          </p:nvPr>
        </p:nvSpPr>
        <p:spPr>
          <a:xfrm>
            <a:off x="803276" y="2059818"/>
            <a:ext cx="6411156" cy="4307418"/>
          </a:xfrm>
        </p:spPr>
        <p:txBody>
          <a:bodyPr>
            <a:normAutofit fontScale="62500" lnSpcReduction="20000"/>
          </a:bodyPr>
          <a:lstStyle/>
          <a:p>
            <a:endParaRPr lang="sv-SE" dirty="0"/>
          </a:p>
          <a:p>
            <a:endParaRPr lang="sv-SE" dirty="0"/>
          </a:p>
          <a:p>
            <a:r>
              <a:rPr lang="sv-SE" dirty="0"/>
              <a:t>Fase 1 + 2	</a:t>
            </a:r>
            <a:r>
              <a:rPr lang="sv-SE" dirty="0">
                <a:sym typeface="Wingdings" panose="05000000000000000000" pitchFamily="2" charset="2"/>
              </a:rPr>
              <a:t>	  4 maanden	(najaar 2018)</a:t>
            </a:r>
          </a:p>
          <a:p>
            <a:r>
              <a:rPr lang="sv-SE" dirty="0">
                <a:sym typeface="Wingdings" panose="05000000000000000000" pitchFamily="2" charset="2"/>
              </a:rPr>
              <a:t>Fase 3			  4 maanden</a:t>
            </a:r>
          </a:p>
          <a:p>
            <a:r>
              <a:rPr lang="sv-SE" dirty="0">
                <a:sym typeface="Wingdings" panose="05000000000000000000" pitchFamily="2" charset="2"/>
              </a:rPr>
              <a:t>Fase 4a		  4 maanden</a:t>
            </a:r>
          </a:p>
          <a:p>
            <a:r>
              <a:rPr lang="sv-SE" dirty="0">
                <a:sym typeface="Wingdings" panose="05000000000000000000" pitchFamily="2" charset="2"/>
              </a:rPr>
              <a:t>Fase 4b		  3 maanden</a:t>
            </a:r>
          </a:p>
          <a:p>
            <a:r>
              <a:rPr lang="sv-SE" dirty="0">
                <a:sym typeface="Wingdings" panose="05000000000000000000" pitchFamily="2" charset="2"/>
              </a:rPr>
              <a:t>Fase 5			  4 maanden</a:t>
            </a:r>
          </a:p>
          <a:p>
            <a:r>
              <a:rPr lang="sv-SE" dirty="0">
                <a:sym typeface="Wingdings" panose="05000000000000000000" pitchFamily="2" charset="2"/>
              </a:rPr>
              <a:t>Fase 6a		  2 maanden</a:t>
            </a:r>
          </a:p>
          <a:p>
            <a:r>
              <a:rPr lang="sv-SE" dirty="0">
                <a:sym typeface="Wingdings" panose="05000000000000000000" pitchFamily="2" charset="2"/>
              </a:rPr>
              <a:t>Fase 6b		  3 maanden</a:t>
            </a:r>
          </a:p>
          <a:p>
            <a:r>
              <a:rPr lang="sv-SE" dirty="0">
                <a:sym typeface="Wingdings" panose="05000000000000000000" pitchFamily="2" charset="2"/>
              </a:rPr>
              <a:t>Fase 7			</a:t>
            </a:r>
            <a:r>
              <a:rPr lang="sv-SE" u="sng" dirty="0">
                <a:sym typeface="Wingdings" panose="05000000000000000000" pitchFamily="2" charset="2"/>
              </a:rPr>
              <a:t>  6 maanden</a:t>
            </a:r>
          </a:p>
          <a:p>
            <a:pPr marL="173038" indent="0">
              <a:buNone/>
            </a:pPr>
            <a:r>
              <a:rPr lang="sv-SE" b="1" dirty="0">
                <a:sym typeface="Wingdings" panose="05000000000000000000" pitchFamily="2" charset="2"/>
              </a:rPr>
              <a:t>TOTAAL			30 maanden (435d*)</a:t>
            </a:r>
            <a:endParaRPr lang="sv-SE" b="1" dirty="0"/>
          </a:p>
          <a:p>
            <a:endParaRPr lang="sv-SE" u="sng" dirty="0"/>
          </a:p>
          <a:p>
            <a:pPr marL="0" indent="0">
              <a:buNone/>
            </a:pPr>
            <a:r>
              <a:rPr lang="sv-SE" dirty="0"/>
              <a:t>*Uitvoering in werkdagen, onafhankelijk van weerverlet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829" y="0"/>
            <a:ext cx="4746171" cy="686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9344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356</Words>
  <Application>Microsoft Office PowerPoint</Application>
  <PresentationFormat>Breedbeeld</PresentationFormat>
  <Paragraphs>111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Kantoorthema</vt:lpstr>
      <vt:lpstr>PowerPoint-presentatie</vt:lpstr>
      <vt:lpstr>Historiek</vt:lpstr>
      <vt:lpstr>PowerPoint-presentatie</vt:lpstr>
      <vt:lpstr>PowerPoint-presentatie</vt:lpstr>
      <vt:lpstr>PowerPoint-presentatie</vt:lpstr>
      <vt:lpstr>Doel</vt:lpstr>
      <vt:lpstr>Voorbereiding</vt:lpstr>
      <vt:lpstr>Taakverdeling</vt:lpstr>
      <vt:lpstr>Situering en planning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Daan Ongkowidjojo</dc:creator>
  <cp:lastModifiedBy>Martine De Brucker</cp:lastModifiedBy>
  <cp:revision>42</cp:revision>
  <dcterms:created xsi:type="dcterms:W3CDTF">2017-04-25T14:35:21Z</dcterms:created>
  <dcterms:modified xsi:type="dcterms:W3CDTF">2018-06-12T18:43:59Z</dcterms:modified>
</cp:coreProperties>
</file>